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Proxima Nova" panose="02000506030000020004" pitchFamily="2" charset="0"/>
      <p:regular r:id="rId27"/>
      <p:bold r:id="rId28"/>
      <p:italic r:id="rId29"/>
      <p:boldItalic r:id="rId30"/>
    </p:embeddedFont>
    <p:embeddedFont>
      <p:font typeface="Rubik" pitchFamily="2" charset="-79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2"/>
  </p:normalViewPr>
  <p:slideViewPr>
    <p:cSldViewPr snapToGrid="0">
      <p:cViewPr varScale="1">
        <p:scale>
          <a:sx n="150" d="100"/>
          <a:sy n="150" d="100"/>
        </p:scale>
        <p:origin x="52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9c4a6434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g279c4a6434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4" name="Google Shape;4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9c4a6434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79c4a6434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© Templateswise.com - Machine Learning PPT">
  <p:cSld name="© Templateswise.com - Machine Learning PP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4"/>
            <a:ext cx="9144000" cy="514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4860032" y="1779662"/>
            <a:ext cx="3848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  <a:defRPr sz="3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024120" y="2427734"/>
            <a:ext cx="36723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18" name="Google Shape;18;p2"/>
            <p:cNvSpPr/>
            <p:nvPr/>
          </p:nvSpPr>
          <p:spPr>
            <a:xfrm>
              <a:off x="6958036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7" h="1017" extrusionOk="0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75512" y="3165513"/>
              <a:ext cx="574676" cy="360367"/>
            </a:xfrm>
            <a:custGeom>
              <a:avLst/>
              <a:gdLst/>
              <a:ahLst/>
              <a:cxnLst/>
              <a:rect l="l" t="t" r="r" b="b"/>
              <a:pathLst>
                <a:path w="726" h="454" extrusionOk="0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21" name="Google Shape;21;p2"/>
            <p:cNvSpPr/>
            <p:nvPr/>
          </p:nvSpPr>
          <p:spPr>
            <a:xfrm>
              <a:off x="5967433" y="2967073"/>
              <a:ext cx="808040" cy="808047"/>
            </a:xfrm>
            <a:custGeom>
              <a:avLst/>
              <a:gdLst/>
              <a:ahLst/>
              <a:cxnLst/>
              <a:rect l="l" t="t" r="r" b="b"/>
              <a:pathLst>
                <a:path w="1017" h="1017" extrusionOk="0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191271" y="3189326"/>
              <a:ext cx="360365" cy="363541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226196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56359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286521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6684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346847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377009" y="310360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408759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38922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499247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469085" y="310360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99247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469085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438922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408759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1" h="93" extrusionOk="0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377009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346847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16684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286521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226196" y="3563980"/>
              <a:ext cx="17463" cy="74613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6359" y="3563980"/>
              <a:ext cx="19050" cy="74613"/>
            </a:xfrm>
            <a:custGeom>
              <a:avLst/>
              <a:gdLst/>
              <a:ahLst/>
              <a:cxnLst/>
              <a:rect l="l" t="t" r="r" b="b"/>
              <a:pathLst>
                <a:path w="23" h="93" extrusionOk="0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03958" y="349889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03958" y="346872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03958" y="3438566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103958" y="3408403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103958" y="3378241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103958" y="3348078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3958" y="3317915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103958" y="3287752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103958" y="322583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03958" y="325600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64335" y="322583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64335" y="325600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564335" y="3287752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64335" y="3317915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564335" y="3348078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64335" y="3378241"/>
              <a:ext cx="74613" cy="15875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64335" y="3408403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64335" y="3438566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64335" y="3498892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3" extrusionOk="0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64335" y="3468729"/>
              <a:ext cx="74613" cy="17463"/>
            </a:xfrm>
            <a:custGeom>
              <a:avLst/>
              <a:gdLst/>
              <a:ahLst/>
              <a:cxnLst/>
              <a:rect l="l" t="t" r="r" b="b"/>
              <a:pathLst>
                <a:path w="95" h="22" extrusionOk="0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4978417" y="2967073"/>
            <a:ext cx="808040" cy="808048"/>
            <a:chOff x="4978417" y="2967073"/>
            <a:chExt cx="808040" cy="808048"/>
          </a:xfrm>
        </p:grpSpPr>
        <p:sp>
          <p:nvSpPr>
            <p:cNvPr id="64" name="Google Shape;64;p2"/>
            <p:cNvSpPr/>
            <p:nvPr/>
          </p:nvSpPr>
          <p:spPr>
            <a:xfrm>
              <a:off x="4978417" y="2967073"/>
              <a:ext cx="808040" cy="808048"/>
            </a:xfrm>
            <a:custGeom>
              <a:avLst/>
              <a:gdLst/>
              <a:ahLst/>
              <a:cxnLst/>
              <a:rect l="l" t="t" r="r" b="b"/>
              <a:pathLst>
                <a:path w="1018" h="1018" extrusionOk="0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221305" y="3097250"/>
              <a:ext cx="325439" cy="428630"/>
            </a:xfrm>
            <a:custGeom>
              <a:avLst/>
              <a:gdLst/>
              <a:ahLst/>
              <a:cxnLst/>
              <a:rect l="l" t="t" r="r" b="b"/>
              <a:pathLst>
                <a:path w="409" h="539" extrusionOk="0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6556" y="3541755"/>
              <a:ext cx="134938" cy="28575"/>
            </a:xfrm>
            <a:custGeom>
              <a:avLst/>
              <a:gdLst/>
              <a:ahLst/>
              <a:cxnLst/>
              <a:rect l="l" t="t" r="r" b="b"/>
              <a:pathLst>
                <a:path w="171" h="36" extrusionOk="0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329256" y="3579856"/>
              <a:ext cx="107950" cy="28575"/>
            </a:xfrm>
            <a:custGeom>
              <a:avLst/>
              <a:gdLst/>
              <a:ahLst/>
              <a:cxnLst/>
              <a:rect l="l" t="t" r="r" b="b"/>
              <a:pathLst>
                <a:path w="136" h="35" extrusionOk="0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343543" y="3617956"/>
              <a:ext cx="80963" cy="28575"/>
            </a:xfrm>
            <a:custGeom>
              <a:avLst/>
              <a:gdLst/>
              <a:ahLst/>
              <a:cxnLst/>
              <a:rect l="l" t="t" r="r" b="b"/>
              <a:pathLst>
                <a:path w="102" h="36" extrusionOk="0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260993" y="3143288"/>
              <a:ext cx="100013" cy="133352"/>
            </a:xfrm>
            <a:custGeom>
              <a:avLst/>
              <a:gdLst/>
              <a:ahLst/>
              <a:cxnLst/>
              <a:rect l="l" t="t" r="r" b="b"/>
              <a:pathLst>
                <a:path w="126" h="167" extrusionOk="0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12" name="Google Shape;112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hine Learning PPT 5">
  <p:cSld name="Machine Learning PPT 5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0" y="4402138"/>
            <a:ext cx="9144000" cy="741364"/>
          </a:xfrm>
          <a:custGeom>
            <a:avLst/>
            <a:gdLst/>
            <a:ahLst/>
            <a:cxnLst/>
            <a:rect l="l" t="t" r="r" b="b"/>
            <a:pathLst>
              <a:path w="11520" h="933" extrusionOk="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175" y="4805363"/>
            <a:ext cx="4800" cy="338100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467544" y="1419622"/>
            <a:ext cx="82089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571999" y="1250800"/>
            <a:ext cx="433888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Calibri"/>
              <a:buNone/>
            </a:pPr>
            <a:r>
              <a:rPr lang="fa-IR" dirty="0" err="1">
                <a:latin typeface="Rubik"/>
                <a:ea typeface="Rubik"/>
                <a:cs typeface="Rubik"/>
                <a:sym typeface="Rubik"/>
              </a:rPr>
              <a:t>مقدمه‌ای</a:t>
            </a:r>
            <a:r>
              <a:rPr lang="fa-IR" dirty="0">
                <a:latin typeface="Rubik"/>
                <a:ea typeface="Rubik"/>
                <a:cs typeface="Rubik"/>
                <a:sym typeface="Rubik"/>
              </a:rPr>
              <a:t> بر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یادگیری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ماشین</a:t>
            </a:r>
            <a:r>
              <a:rPr lang="fa-IR" dirty="0">
                <a:latin typeface="Rubik"/>
                <a:ea typeface="Rubik"/>
                <a:cs typeface="Rubik"/>
                <a:sym typeface="Rubik"/>
              </a:rPr>
              <a:t> و ژرف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5375090" y="2345550"/>
            <a:ext cx="2732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محمد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حسین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رهبان</a:t>
            </a:r>
            <a:endParaRPr dirty="0"/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7813" y="4166025"/>
            <a:ext cx="2328373" cy="6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شبکه</a:t>
            </a:r>
            <a:r>
              <a:rPr lang="en-US" sz="3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3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fa-IR" sz="3600" b="1" dirty="0">
                <a:latin typeface="Rubik"/>
                <a:ea typeface="Rubik"/>
                <a:cs typeface="Rubik"/>
                <a:sym typeface="Rubik"/>
              </a:rPr>
              <a:t>ژرف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5" name="Google Shape;2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4326469" y="1445700"/>
            <a:ext cx="4425433" cy="89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a-IR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مکانیزم </a:t>
            </a:r>
            <a:r>
              <a:rPr lang="en-US" sz="1800" i="0" u="none" strike="noStrike" cap="none" dirty="0" err="1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عملکرد</a:t>
            </a:r>
            <a:r>
              <a:rPr lang="en-US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i="0" u="none" strike="noStrike" cap="none" dirty="0" err="1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مدل‌های</a:t>
            </a:r>
            <a:r>
              <a:rPr lang="en-US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fa-IR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ژرف</a:t>
            </a:r>
            <a:r>
              <a:rPr lang="en-US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i="0" u="none" strike="noStrike" cap="none" dirty="0" err="1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چگونه</a:t>
            </a:r>
            <a:r>
              <a:rPr lang="en-US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i="0" u="none" strike="noStrike" cap="none" dirty="0" err="1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است</a:t>
            </a:r>
            <a:r>
              <a:rPr lang="en-US" sz="1800" i="0" u="none" strike="noStrike" cap="none" dirty="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dirty="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14300" marR="0" lvl="0" indent="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075" y="1773073"/>
            <a:ext cx="3286029" cy="23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2720" y="2154547"/>
            <a:ext cx="4848438" cy="155708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4704062" y="3711635"/>
            <a:ext cx="4068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MIT: Alexander Amini, Introduction to Deep Learning, 2024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شبکه عصبی</a:t>
            </a:r>
            <a:endParaRPr sz="36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4357800" y="1604450"/>
            <a:ext cx="4205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چگونه  </a:t>
            </a:r>
            <a:r>
              <a:rPr lang="en-US" sz="18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  و      </a:t>
            </a:r>
            <a:r>
              <a:rPr lang="en-US" sz="1800" b="0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را پیدا کنیم؟</a:t>
            </a:r>
            <a:endParaRPr/>
          </a:p>
          <a:p>
            <a:pPr marL="114300" marR="0" lvl="0" indent="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تابع </a:t>
            </a:r>
            <a:r>
              <a:rPr lang="en-US" sz="18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  </a:t>
            </a:r>
            <a:r>
              <a:rPr lang="en-US" sz="1800" b="0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چه ویژگی‌هایی باید داشته باشد؟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760" y="1542993"/>
            <a:ext cx="5255207" cy="32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 title="[97,97,97,&quot;https://www.codecogs.com/eqnedit.php?latex=f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5975" y="1783894"/>
            <a:ext cx="137975" cy="2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 title="[97,97,97,&quot;https://www.codecogs.com/eqnedit.php?latex=w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4800" y="1829100"/>
            <a:ext cx="182400" cy="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 title="[97,97,97,&quot;https://www.codecogs.com/eqnedit.php?latex=f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3625" y="2130227"/>
            <a:ext cx="137975" cy="2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6355575" y="2526750"/>
            <a:ext cx="20223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1" indent="-34290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94C4F"/>
              </a:buClr>
              <a:buSzPts val="1800"/>
              <a:buFont typeface="Rubik"/>
              <a:buChar char="●"/>
            </a:pPr>
            <a: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مشتق پذیری</a:t>
            </a:r>
            <a:endParaRPr/>
          </a:p>
          <a:p>
            <a:pPr marL="457200" lvl="0" indent="-34290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94C4F"/>
              </a:buClr>
              <a:buSzPts val="1800"/>
              <a:buFont typeface="Rubik"/>
              <a:buChar char="●"/>
            </a:pPr>
            <a: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غیر خطی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شبکه عصبی</a:t>
            </a:r>
            <a:endParaRPr sz="355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9" name="Google Shape;24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4572000" y="1203925"/>
            <a:ext cx="39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780146" y="1415928"/>
            <a:ext cx="769231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توابعی که در شبکه‌های عصبی استفاده میشوند :</a:t>
            </a:r>
            <a:endParaRPr/>
          </a:p>
        </p:txBody>
      </p:sp>
      <p:cxnSp>
        <p:nvCxnSpPr>
          <p:cNvPr id="253" name="Google Shape;253;p26"/>
          <p:cNvCxnSpPr/>
          <p:nvPr/>
        </p:nvCxnSpPr>
        <p:spPr>
          <a:xfrm rot="10800000">
            <a:off x="1366414" y="2473254"/>
            <a:ext cx="0" cy="14876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4" name="Google Shape;254;p26"/>
          <p:cNvCxnSpPr/>
          <p:nvPr/>
        </p:nvCxnSpPr>
        <p:spPr>
          <a:xfrm>
            <a:off x="1018396" y="3960860"/>
            <a:ext cx="14876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26"/>
          <p:cNvCxnSpPr/>
          <p:nvPr/>
        </p:nvCxnSpPr>
        <p:spPr>
          <a:xfrm rot="10800000" flipH="1">
            <a:off x="1366414" y="2773504"/>
            <a:ext cx="887104" cy="1187356"/>
          </a:xfrm>
          <a:prstGeom prst="straightConnector1">
            <a:avLst/>
          </a:pr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56" name="Google Shape;256;p26"/>
          <p:cNvCxnSpPr/>
          <p:nvPr/>
        </p:nvCxnSpPr>
        <p:spPr>
          <a:xfrm rot="10800000">
            <a:off x="610727" y="3960860"/>
            <a:ext cx="755687" cy="0"/>
          </a:xfrm>
          <a:prstGeom prst="straightConnector1">
            <a:avLst/>
          </a:pr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57" name="Google Shape;257;p26"/>
          <p:cNvSpPr txBox="1"/>
          <p:nvPr/>
        </p:nvSpPr>
        <p:spPr>
          <a:xfrm>
            <a:off x="1104979" y="4130300"/>
            <a:ext cx="75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ReL</a:t>
            </a:r>
            <a:r>
              <a:rPr lang="en-US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U</a:t>
            </a:r>
            <a:endParaRPr b="1" i="0" u="none" strike="noStrike" cap="non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58" name="Google Shape;258;p26"/>
          <p:cNvCxnSpPr/>
          <p:nvPr/>
        </p:nvCxnSpPr>
        <p:spPr>
          <a:xfrm rot="10800000">
            <a:off x="4381062" y="2169662"/>
            <a:ext cx="9581" cy="178700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9" name="Google Shape;259;p26"/>
          <p:cNvCxnSpPr/>
          <p:nvPr/>
        </p:nvCxnSpPr>
        <p:spPr>
          <a:xfrm>
            <a:off x="3282161" y="3956667"/>
            <a:ext cx="224807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0" name="Google Shape;260;p26"/>
          <p:cNvSpPr/>
          <p:nvPr/>
        </p:nvSpPr>
        <p:spPr>
          <a:xfrm flipH="1">
            <a:off x="4383595" y="2392411"/>
            <a:ext cx="2502313" cy="1602896"/>
          </a:xfrm>
          <a:prstGeom prst="arc">
            <a:avLst>
              <a:gd name="adj1" fmla="val 16200000"/>
              <a:gd name="adj2" fmla="val 0"/>
            </a:avLst>
          </a:pr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94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6"/>
          <p:cNvSpPr/>
          <p:nvPr/>
        </p:nvSpPr>
        <p:spPr>
          <a:xfrm rot="10800000" flipH="1">
            <a:off x="2253518" y="2336679"/>
            <a:ext cx="2127544" cy="1602896"/>
          </a:xfrm>
          <a:prstGeom prst="arc">
            <a:avLst>
              <a:gd name="adj1" fmla="val 16200000"/>
              <a:gd name="adj2" fmla="val 0"/>
            </a:avLst>
          </a:pr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94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4016205" y="2275781"/>
            <a:ext cx="263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1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3916898" y="3075050"/>
            <a:ext cx="461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0.5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3898653" y="4130300"/>
            <a:ext cx="97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S</a:t>
            </a:r>
            <a:r>
              <a:rPr lang="en-US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igmoid</a:t>
            </a:r>
            <a:endParaRPr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65" name="Google Shape;265;p26"/>
          <p:cNvCxnSpPr/>
          <p:nvPr/>
        </p:nvCxnSpPr>
        <p:spPr>
          <a:xfrm rot="10800000">
            <a:off x="7179695" y="2473254"/>
            <a:ext cx="0" cy="14876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26"/>
          <p:cNvCxnSpPr/>
          <p:nvPr/>
        </p:nvCxnSpPr>
        <p:spPr>
          <a:xfrm>
            <a:off x="6831677" y="3960860"/>
            <a:ext cx="148760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267;p26"/>
          <p:cNvCxnSpPr/>
          <p:nvPr/>
        </p:nvCxnSpPr>
        <p:spPr>
          <a:xfrm rot="10800000" flipH="1">
            <a:off x="7179695" y="2773504"/>
            <a:ext cx="887104" cy="1187356"/>
          </a:xfrm>
          <a:prstGeom prst="straightConnector1">
            <a:avLst/>
          </a:pr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68" name="Google Shape;268;p26"/>
          <p:cNvCxnSpPr/>
          <p:nvPr/>
        </p:nvCxnSpPr>
        <p:spPr>
          <a:xfrm flipH="1">
            <a:off x="6375142" y="3960860"/>
            <a:ext cx="804553" cy="169445"/>
          </a:xfrm>
          <a:prstGeom prst="straightConnector1">
            <a:avLst/>
          </a:pr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69" name="Google Shape;269;p26"/>
          <p:cNvSpPr txBox="1"/>
          <p:nvPr/>
        </p:nvSpPr>
        <p:spPr>
          <a:xfrm>
            <a:off x="6911025" y="4130300"/>
            <a:ext cx="13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Leaky-ReL</a:t>
            </a:r>
            <a:r>
              <a:rPr lang="en-US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U</a:t>
            </a:r>
            <a:endParaRPr b="1" i="0" u="none" strike="noStrike" cap="none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الگوریتم گرادیان کاهشی</a:t>
            </a:r>
            <a:endParaRPr sz="355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4572000" y="1203925"/>
            <a:ext cx="39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4685400" y="1369125"/>
            <a:ext cx="3786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مثال </a:t>
            </a:r>
            <a:r>
              <a:rPr lang="en-US" sz="1800" b="0" i="0" u="none" strike="noStrike" cap="non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: چگونه کمینه محلی سهمی زیر را پیدا کنیم؟</a:t>
            </a:r>
            <a:endParaRPr>
              <a:solidFill>
                <a:schemeClr val="accent3"/>
              </a:solidFill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79" name="Google Shape;279;p27"/>
          <p:cNvCxnSpPr/>
          <p:nvPr/>
        </p:nvCxnSpPr>
        <p:spPr>
          <a:xfrm rot="10800000">
            <a:off x="1497390" y="1976130"/>
            <a:ext cx="0" cy="2040341"/>
          </a:xfrm>
          <a:prstGeom prst="straightConnector1">
            <a:avLst/>
          </a:prstGeom>
          <a:noFill/>
          <a:ln w="9525" cap="flat" cmpd="sng">
            <a:solidFill>
              <a:srgbClr val="EA4E5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0" name="Google Shape;280;p27"/>
          <p:cNvCxnSpPr/>
          <p:nvPr/>
        </p:nvCxnSpPr>
        <p:spPr>
          <a:xfrm>
            <a:off x="698997" y="3136190"/>
            <a:ext cx="2347415" cy="0"/>
          </a:xfrm>
          <a:prstGeom prst="straightConnector1">
            <a:avLst/>
          </a:prstGeom>
          <a:noFill/>
          <a:ln w="9525" cap="flat" cmpd="sng">
            <a:solidFill>
              <a:srgbClr val="EA4E5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281;p27"/>
          <p:cNvSpPr/>
          <p:nvPr/>
        </p:nvSpPr>
        <p:spPr>
          <a:xfrm>
            <a:off x="671700" y="2081032"/>
            <a:ext cx="1651380" cy="1044248"/>
          </a:xfrm>
          <a:custGeom>
            <a:avLst/>
            <a:gdLst/>
            <a:ahLst/>
            <a:cxnLst/>
            <a:rect l="l" t="t" r="r" b="b"/>
            <a:pathLst>
              <a:path w="1651380" h="1044248" extrusionOk="0">
                <a:moveTo>
                  <a:pt x="1651380" y="0"/>
                </a:moveTo>
                <a:cubicBezTo>
                  <a:pt x="1382974" y="514634"/>
                  <a:pt x="1114568" y="1029268"/>
                  <a:pt x="839338" y="1044053"/>
                </a:cubicBezTo>
                <a:cubicBezTo>
                  <a:pt x="564108" y="1058838"/>
                  <a:pt x="135340" y="230874"/>
                  <a:pt x="0" y="88710"/>
                </a:cubicBezTo>
              </a:path>
            </a:pathLst>
          </a:custGeom>
          <a:noFill/>
          <a:ln w="25400" cap="flat" cmpd="sng">
            <a:solidFill>
              <a:srgbClr val="494C4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94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2132011" y="2386400"/>
            <a:ext cx="45719" cy="45719"/>
          </a:xfrm>
          <a:prstGeom prst="ellipse">
            <a:avLst/>
          </a:prstGeom>
          <a:solidFill>
            <a:srgbClr val="ED5463"/>
          </a:solidFill>
          <a:ln w="25400" cap="flat" cmpd="sng">
            <a:solidFill>
              <a:srgbClr val="AC3D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2560374" y="1661529"/>
            <a:ext cx="719363" cy="307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r="-5929" b="-13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2791214" y="3128600"/>
            <a:ext cx="2553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/>
              <a:t>x</a:t>
            </a:r>
            <a:endParaRPr/>
          </a:p>
        </p:txBody>
      </p:sp>
      <p:sp>
        <p:nvSpPr>
          <p:cNvPr id="285" name="Google Shape;285;p27"/>
          <p:cNvSpPr txBox="1"/>
          <p:nvPr/>
        </p:nvSpPr>
        <p:spPr>
          <a:xfrm>
            <a:off x="1235368" y="1876469"/>
            <a:ext cx="21512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286" name="Google Shape;286;p27"/>
          <p:cNvSpPr txBox="1"/>
          <p:nvPr/>
        </p:nvSpPr>
        <p:spPr>
          <a:xfrm>
            <a:off x="2132011" y="2255370"/>
            <a:ext cx="473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>
                <a:latin typeface="Rubik"/>
                <a:ea typeface="Rubik"/>
                <a:cs typeface="Rubik"/>
                <a:sym typeface="Rubik"/>
              </a:rPr>
              <a:t>(3,9)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87" name="Google Shape;287;p27"/>
          <p:cNvCxnSpPr/>
          <p:nvPr/>
        </p:nvCxnSpPr>
        <p:spPr>
          <a:xfrm rot="10800000" flipH="1">
            <a:off x="1842220" y="1661529"/>
            <a:ext cx="718154" cy="1331093"/>
          </a:xfrm>
          <a:prstGeom prst="straightConnector1">
            <a:avLst/>
          </a:prstGeom>
          <a:noFill/>
          <a:ln w="9525" cap="flat" cmpd="sng">
            <a:solidFill>
              <a:srgbClr val="EA4E5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27"/>
          <p:cNvSpPr txBox="1"/>
          <p:nvPr/>
        </p:nvSpPr>
        <p:spPr>
          <a:xfrm>
            <a:off x="3735625" y="2155692"/>
            <a:ext cx="1651380" cy="52456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89" name="Google Shape;289;p27"/>
          <p:cNvSpPr txBox="1"/>
          <p:nvPr/>
        </p:nvSpPr>
        <p:spPr>
          <a:xfrm>
            <a:off x="3735625" y="2755421"/>
            <a:ext cx="1702681" cy="5019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3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3649807" y="3373650"/>
            <a:ext cx="2080421" cy="7174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878" t="-846" b="-84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91" name="Google Shape;291;p27"/>
          <p:cNvSpPr txBox="1"/>
          <p:nvPr/>
        </p:nvSpPr>
        <p:spPr>
          <a:xfrm>
            <a:off x="5839174" y="2764398"/>
            <a:ext cx="2746526" cy="124649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الگوریتم گرادیان کاهشی</a:t>
            </a:r>
            <a:endParaRPr sz="355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7" name="Google Shape;29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/>
        </p:nvSpPr>
        <p:spPr>
          <a:xfrm>
            <a:off x="4572000" y="1203925"/>
            <a:ext cx="39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1072896" y="1362158"/>
            <a:ext cx="7557900" cy="37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کاربرد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الگوریتم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گرادیان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کاهشی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در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یادگیری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عمیق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چیست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فرض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کنید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یک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دیتاست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داریم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  <a:endParaRPr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تابع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loss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چه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ویژگی‌ای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باید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داشته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باشد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1" name="Google Shape;30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25" y="2571750"/>
            <a:ext cx="3420152" cy="1871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3097686" y="3716974"/>
            <a:ext cx="1596350" cy="5321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4" name="Google Shape;304;p28"/>
          <p:cNvSpPr txBox="1"/>
          <p:nvPr/>
        </p:nvSpPr>
        <p:spPr>
          <a:xfrm>
            <a:off x="4572000" y="3838330"/>
            <a:ext cx="33826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Rubik"/>
                <a:ea typeface="Rubik"/>
                <a:cs typeface="Rubik"/>
                <a:sym typeface="Rubik"/>
              </a:rPr>
              <a:t>پیدا کردن مینیمم تابع جدید</a:t>
            </a:r>
            <a:endParaRPr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C4C4C"/>
                </a:solidFill>
                <a:latin typeface="Rubik"/>
                <a:ea typeface="Rubik"/>
                <a:cs typeface="Rubik"/>
                <a:sym typeface="Rubik"/>
              </a:rPr>
              <a:t>معادل نزدیک کردن پیشبینی به واقعیت است</a:t>
            </a:r>
            <a:endParaRPr sz="1400" b="0" i="0" u="none" strike="noStrike" cap="none">
              <a:solidFill>
                <a:srgbClr val="4C4C4C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الگوریتم گرادیان کاهشی</a:t>
            </a:r>
            <a:endParaRPr sz="355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/>
        </p:nvSpPr>
        <p:spPr>
          <a:xfrm>
            <a:off x="4010186" y="1566482"/>
            <a:ext cx="4462200" cy="208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معایب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این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روش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چیست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dirty="0"/>
          </a:p>
          <a:p>
            <a:pPr marL="457200" marR="12700" lvl="0" indent="-31750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94C4F"/>
              </a:buClr>
              <a:buSzPts val="1400"/>
              <a:buFont typeface="Rubik"/>
              <a:buChar char="●"/>
            </a:pP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کند</a:t>
            </a:r>
            <a:endParaRPr dirty="0"/>
          </a:p>
          <a:p>
            <a:pPr marL="457200" marR="12700" lvl="0" indent="-3175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400"/>
              <a:buFont typeface="Rubik"/>
              <a:buChar char="●"/>
            </a:pPr>
            <a:r>
              <a:rPr lang="fa-IR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تنها 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برای</a:t>
            </a:r>
            <a:r>
              <a:rPr lang="en-US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توابع</a:t>
            </a:r>
            <a:r>
              <a:rPr lang="en-US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خاص</a:t>
            </a:r>
            <a:r>
              <a:rPr lang="fa-IR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،</a:t>
            </a:r>
            <a:r>
              <a:rPr lang="en-US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کمینه‌ی</a:t>
            </a:r>
            <a:r>
              <a:rPr lang="en-US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fa-IR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عمومی</a:t>
            </a:r>
            <a:r>
              <a:rPr lang="en-US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تضمین</a:t>
            </a:r>
            <a:r>
              <a:rPr lang="en-US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می</a:t>
            </a:r>
            <a:r>
              <a:rPr lang="fa-IR" sz="14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‌</a:t>
            </a:r>
            <a:r>
              <a:rPr lang="en-US" sz="14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شود</a:t>
            </a:r>
            <a:endParaRPr dirty="0"/>
          </a:p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چرا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در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شبکه‌های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از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این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روش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استفاده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می</a:t>
            </a:r>
            <a:r>
              <a:rPr lang="fa-IR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‌</a:t>
            </a:r>
            <a:r>
              <a:rPr lang="en-US" sz="17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شود</a:t>
            </a:r>
            <a:r>
              <a:rPr lang="en-US" sz="17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dirty="0"/>
          </a:p>
        </p:txBody>
      </p:sp>
      <p:pic>
        <p:nvPicPr>
          <p:cNvPr id="313" name="Google Shape;31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225" y="1197769"/>
            <a:ext cx="3125337" cy="312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قاعده</a:t>
            </a:r>
            <a:r>
              <a:rPr lang="en-US" sz="3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زنجیره</a:t>
            </a:r>
            <a:r>
              <a:rPr lang="fa-IR" sz="3600" b="1" dirty="0">
                <a:latin typeface="Rubik"/>
                <a:ea typeface="Rubik"/>
                <a:cs typeface="Rubik"/>
                <a:sym typeface="Rubik"/>
              </a:rPr>
              <a:t>‌</a:t>
            </a: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ای</a:t>
            </a:r>
            <a:r>
              <a:rPr lang="fa-IR" sz="3600" b="1" dirty="0">
                <a:latin typeface="Rubik"/>
                <a:ea typeface="Rubik"/>
                <a:cs typeface="Rubik"/>
                <a:sym typeface="Rubik"/>
              </a:rPr>
              <a:t> مشتق</a:t>
            </a:r>
            <a:endParaRPr sz="355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/>
          <p:nvPr/>
        </p:nvSpPr>
        <p:spPr>
          <a:xfrm>
            <a:off x="4756649" y="1804917"/>
            <a:ext cx="313800" cy="2865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94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/>
          <p:nvPr/>
        </p:nvSpPr>
        <p:spPr>
          <a:xfrm>
            <a:off x="5205014" y="2946956"/>
            <a:ext cx="313800" cy="2865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525" y="1416625"/>
            <a:ext cx="1301000" cy="2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125" y="1809700"/>
            <a:ext cx="949208" cy="2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1934" y="2849651"/>
            <a:ext cx="1301000" cy="6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1822" y="2849638"/>
            <a:ext cx="2634666" cy="6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7348" y="4184428"/>
            <a:ext cx="171450" cy="1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0049" y="3904524"/>
            <a:ext cx="171450" cy="1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2299" y="2410501"/>
            <a:ext cx="146950" cy="1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9524" y="1566075"/>
            <a:ext cx="146950" cy="1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2300" y="3130436"/>
            <a:ext cx="146950" cy="20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5625" y="2488074"/>
            <a:ext cx="224200" cy="17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18135" y="2486024"/>
            <a:ext cx="224204" cy="17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0"/>
          <p:cNvCxnSpPr>
            <a:stCxn id="321" idx="4"/>
          </p:cNvCxnSpPr>
          <p:nvPr/>
        </p:nvCxnSpPr>
        <p:spPr>
          <a:xfrm flipH="1">
            <a:off x="5006114" y="3233456"/>
            <a:ext cx="355800" cy="8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30"/>
          <p:cNvSpPr/>
          <p:nvPr/>
        </p:nvSpPr>
        <p:spPr>
          <a:xfrm>
            <a:off x="4295614" y="2946956"/>
            <a:ext cx="313800" cy="2865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35" name="Google Shape;335;p30"/>
          <p:cNvCxnSpPr>
            <a:stCxn id="334" idx="4"/>
          </p:cNvCxnSpPr>
          <p:nvPr/>
        </p:nvCxnSpPr>
        <p:spPr>
          <a:xfrm>
            <a:off x="4452514" y="3233456"/>
            <a:ext cx="379500" cy="8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0"/>
          <p:cNvCxnSpPr>
            <a:stCxn id="320" idx="4"/>
            <a:endCxn id="334" idx="0"/>
          </p:cNvCxnSpPr>
          <p:nvPr/>
        </p:nvCxnSpPr>
        <p:spPr>
          <a:xfrm flipH="1">
            <a:off x="4452449" y="2091417"/>
            <a:ext cx="4611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0"/>
          <p:cNvCxnSpPr>
            <a:stCxn id="320" idx="4"/>
            <a:endCxn id="321" idx="0"/>
          </p:cNvCxnSpPr>
          <p:nvPr/>
        </p:nvCxnSpPr>
        <p:spPr>
          <a:xfrm>
            <a:off x="4913549" y="2091417"/>
            <a:ext cx="4485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0"/>
          <p:cNvCxnSpPr>
            <a:endCxn id="320" idx="0"/>
          </p:cNvCxnSpPr>
          <p:nvPr/>
        </p:nvCxnSpPr>
        <p:spPr>
          <a:xfrm flipH="1">
            <a:off x="4913549" y="1474017"/>
            <a:ext cx="7800" cy="3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0"/>
          <p:cNvSpPr/>
          <p:nvPr/>
        </p:nvSpPr>
        <p:spPr>
          <a:xfrm>
            <a:off x="1600824" y="2675067"/>
            <a:ext cx="313800" cy="2865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94C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1601264" y="3437993"/>
            <a:ext cx="313800" cy="2865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341" name="Google Shape;341;p30"/>
          <p:cNvCxnSpPr>
            <a:stCxn id="339" idx="4"/>
            <a:endCxn id="340" idx="0"/>
          </p:cNvCxnSpPr>
          <p:nvPr/>
        </p:nvCxnSpPr>
        <p:spPr>
          <a:xfrm>
            <a:off x="1757724" y="2961567"/>
            <a:ext cx="300" cy="47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0"/>
          <p:cNvCxnSpPr>
            <a:endCxn id="339" idx="0"/>
          </p:cNvCxnSpPr>
          <p:nvPr/>
        </p:nvCxnSpPr>
        <p:spPr>
          <a:xfrm flipH="1">
            <a:off x="1757724" y="2344167"/>
            <a:ext cx="7800" cy="3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0"/>
          <p:cNvCxnSpPr>
            <a:stCxn id="340" idx="4"/>
          </p:cNvCxnSpPr>
          <p:nvPr/>
        </p:nvCxnSpPr>
        <p:spPr>
          <a:xfrm flipH="1">
            <a:off x="1751864" y="3724493"/>
            <a:ext cx="6300" cy="50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Back Propagation</a:t>
            </a:r>
            <a:endParaRPr sz="355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 txBox="1"/>
          <p:nvPr/>
        </p:nvSpPr>
        <p:spPr>
          <a:xfrm>
            <a:off x="4571975" y="1452763"/>
            <a:ext cx="39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4172675" y="2533360"/>
            <a:ext cx="439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r" rt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انتشار گرادیان</a:t>
            </a:r>
            <a:endParaRPr sz="1800" b="1" i="0" u="none" strike="noStrike" cap="non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2347784" y="1692876"/>
            <a:ext cx="2224216" cy="2257249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4000"/>
              <a:buFont typeface="Arial"/>
              <a:buNone/>
            </a:pPr>
            <a:endParaRPr/>
          </a:p>
        </p:txBody>
      </p:sp>
      <p:cxnSp>
        <p:nvCxnSpPr>
          <p:cNvPr id="354" name="Google Shape;354;p31"/>
          <p:cNvCxnSpPr/>
          <p:nvPr/>
        </p:nvCxnSpPr>
        <p:spPr>
          <a:xfrm>
            <a:off x="902043" y="1334530"/>
            <a:ext cx="1631092" cy="88968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31"/>
          <p:cNvCxnSpPr/>
          <p:nvPr/>
        </p:nvCxnSpPr>
        <p:spPr>
          <a:xfrm rot="10800000" flipH="1">
            <a:off x="809368" y="3455813"/>
            <a:ext cx="1707292" cy="946362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p31"/>
          <p:cNvCxnSpPr/>
          <p:nvPr/>
        </p:nvCxnSpPr>
        <p:spPr>
          <a:xfrm>
            <a:off x="4572000" y="2797775"/>
            <a:ext cx="1719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p31"/>
          <p:cNvCxnSpPr/>
          <p:nvPr/>
        </p:nvCxnSpPr>
        <p:spPr>
          <a:xfrm rot="10800000">
            <a:off x="4572000" y="2990335"/>
            <a:ext cx="1817854" cy="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8" name="Google Shape;358;p31"/>
          <p:cNvCxnSpPr/>
          <p:nvPr/>
        </p:nvCxnSpPr>
        <p:spPr>
          <a:xfrm rot="10800000">
            <a:off x="809368" y="1506737"/>
            <a:ext cx="1644272" cy="895333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9" name="Google Shape;359;p31"/>
          <p:cNvCxnSpPr/>
          <p:nvPr/>
        </p:nvCxnSpPr>
        <p:spPr>
          <a:xfrm flipH="1">
            <a:off x="902043" y="3577777"/>
            <a:ext cx="1701114" cy="95155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0" name="Google Shape;360;p31"/>
          <p:cNvSpPr txBox="1"/>
          <p:nvPr/>
        </p:nvSpPr>
        <p:spPr>
          <a:xfrm>
            <a:off x="2413037" y="1263650"/>
            <a:ext cx="20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Local </a:t>
            </a:r>
            <a:r>
              <a:rPr lang="en-US" sz="18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G</a:t>
            </a:r>
            <a:r>
              <a:rPr lang="en-US" sz="1800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radient</a:t>
            </a:r>
            <a:endParaRPr sz="1800"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88187">
            <a:off x="1400500" y="4105192"/>
            <a:ext cx="1065677" cy="48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5644">
            <a:off x="1219761" y="2162063"/>
            <a:ext cx="1065675" cy="44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299" y="1405574"/>
            <a:ext cx="171450" cy="1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550" y="3747886"/>
            <a:ext cx="146950" cy="20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8800" y="2047226"/>
            <a:ext cx="285687" cy="5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8800" y="2990326"/>
            <a:ext cx="285675" cy="60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5075" y="2624700"/>
            <a:ext cx="22961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8663" y="3115477"/>
            <a:ext cx="285675" cy="47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3697" y="2310701"/>
            <a:ext cx="1395622" cy="3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Back Propagation</a:t>
            </a:r>
            <a:endParaRPr sz="355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4571975" y="1452763"/>
            <a:ext cx="3900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2700" lvl="0" indent="0" algn="r" rtl="1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4172675" y="2533360"/>
            <a:ext cx="439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marR="0" lvl="0" indent="0" algn="r" rtl="1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انتشار گرادیان</a:t>
            </a:r>
            <a:endParaRPr sz="1800" b="1" i="0" u="none" strike="noStrike" cap="none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2347784" y="1692876"/>
            <a:ext cx="2224200" cy="22572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4000"/>
              <a:buFont typeface="Arial"/>
              <a:buNone/>
            </a:pPr>
            <a:endParaRPr/>
          </a:p>
        </p:txBody>
      </p:sp>
      <p:cxnSp>
        <p:nvCxnSpPr>
          <p:cNvPr id="380" name="Google Shape;380;p32"/>
          <p:cNvCxnSpPr/>
          <p:nvPr/>
        </p:nvCxnSpPr>
        <p:spPr>
          <a:xfrm>
            <a:off x="902043" y="1334530"/>
            <a:ext cx="1631100" cy="889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p32"/>
          <p:cNvCxnSpPr/>
          <p:nvPr/>
        </p:nvCxnSpPr>
        <p:spPr>
          <a:xfrm rot="10800000" flipH="1">
            <a:off x="809368" y="3455675"/>
            <a:ext cx="1707300" cy="946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" name="Google Shape;382;p32"/>
          <p:cNvCxnSpPr/>
          <p:nvPr/>
        </p:nvCxnSpPr>
        <p:spPr>
          <a:xfrm>
            <a:off x="4572000" y="2797775"/>
            <a:ext cx="1719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3" name="Google Shape;383;p32"/>
          <p:cNvCxnSpPr/>
          <p:nvPr/>
        </p:nvCxnSpPr>
        <p:spPr>
          <a:xfrm rot="10800000">
            <a:off x="4571854" y="2990335"/>
            <a:ext cx="1818000" cy="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4" name="Google Shape;384;p32"/>
          <p:cNvCxnSpPr/>
          <p:nvPr/>
        </p:nvCxnSpPr>
        <p:spPr>
          <a:xfrm rot="10800000">
            <a:off x="809340" y="1506870"/>
            <a:ext cx="1644300" cy="895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5" name="Google Shape;385;p32"/>
          <p:cNvCxnSpPr/>
          <p:nvPr/>
        </p:nvCxnSpPr>
        <p:spPr>
          <a:xfrm flipH="1">
            <a:off x="902157" y="3577777"/>
            <a:ext cx="1701000" cy="9516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6" name="Google Shape;386;p32"/>
          <p:cNvSpPr txBox="1"/>
          <p:nvPr/>
        </p:nvSpPr>
        <p:spPr>
          <a:xfrm>
            <a:off x="2413037" y="1263650"/>
            <a:ext cx="209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Local </a:t>
            </a:r>
            <a:r>
              <a:rPr lang="en-US" sz="18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G</a:t>
            </a:r>
            <a:r>
              <a:rPr lang="en-US" sz="1800" b="1" i="0" u="none" strike="noStrike" cap="none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radient</a:t>
            </a:r>
            <a:endParaRPr sz="1800"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7" name="Google Shape;38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88" name="Google Shape;3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88187">
            <a:off x="1400500" y="4105192"/>
            <a:ext cx="1065677" cy="486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75644">
            <a:off x="1219761" y="2162063"/>
            <a:ext cx="1065675" cy="44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5299" y="1405574"/>
            <a:ext cx="171450" cy="14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550" y="3747886"/>
            <a:ext cx="146950" cy="20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8800" y="2047226"/>
            <a:ext cx="285687" cy="5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8800" y="2990326"/>
            <a:ext cx="285675" cy="60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5075" y="2624700"/>
            <a:ext cx="22961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88663" y="3115477"/>
            <a:ext cx="285675" cy="47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3697" y="2310701"/>
            <a:ext cx="1395622" cy="3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23325" y="4193575"/>
            <a:ext cx="239635" cy="38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36694" y="4193575"/>
            <a:ext cx="235331" cy="4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/>
        </p:nvSpPr>
        <p:spPr>
          <a:xfrm>
            <a:off x="5674775" y="3326775"/>
            <a:ext cx="3236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Upstream Gradients :</a:t>
            </a: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Local Gradients :</a:t>
            </a:r>
            <a:br>
              <a:rPr lang="en-US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</a:b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Downstream Gradients :</a:t>
            </a:r>
            <a:endParaRPr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122" y="3302875"/>
            <a:ext cx="229625" cy="3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07537" y="3788962"/>
            <a:ext cx="2126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3312" y="3788938"/>
            <a:ext cx="196849" cy="4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Back Propagation</a:t>
            </a:r>
            <a:endParaRPr sz="36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8" name="Google Shape;40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9" name="Google Shape;40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3"/>
          <p:cNvSpPr/>
          <p:nvPr/>
        </p:nvSpPr>
        <p:spPr>
          <a:xfrm>
            <a:off x="1184138" y="1747269"/>
            <a:ext cx="716100" cy="4164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94C4F"/>
                </a:solidFill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2x=4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980845" y="2435569"/>
            <a:ext cx="645900" cy="4992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94C4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Y=3</a:t>
            </a:r>
            <a:endParaRPr>
              <a:solidFill>
                <a:srgbClr val="38761D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X=2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2029046" y="2518461"/>
            <a:ext cx="443700" cy="4164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94C4F"/>
                </a:solidFill>
                <a:latin typeface="Arial"/>
                <a:ea typeface="Arial"/>
                <a:cs typeface="Arial"/>
                <a:sym typeface="Arial"/>
              </a:rPr>
              <a:t>*3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1184137" y="3245033"/>
            <a:ext cx="698400" cy="4164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94C4F"/>
                </a:solidFill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2y=6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414" name="Google Shape;414;p33"/>
          <p:cNvCxnSpPr>
            <a:endCxn id="410" idx="2"/>
          </p:cNvCxnSpPr>
          <p:nvPr/>
        </p:nvCxnSpPr>
        <p:spPr>
          <a:xfrm>
            <a:off x="767738" y="1955469"/>
            <a:ext cx="4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3"/>
          <p:cNvCxnSpPr>
            <a:endCxn id="411" idx="1"/>
          </p:cNvCxnSpPr>
          <p:nvPr/>
        </p:nvCxnSpPr>
        <p:spPr>
          <a:xfrm>
            <a:off x="781435" y="2208075"/>
            <a:ext cx="294000" cy="30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33"/>
          <p:cNvCxnSpPr>
            <a:endCxn id="411" idx="3"/>
          </p:cNvCxnSpPr>
          <p:nvPr/>
        </p:nvCxnSpPr>
        <p:spPr>
          <a:xfrm rot="10800000" flipH="1">
            <a:off x="781435" y="2861663"/>
            <a:ext cx="294000" cy="26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7" name="Google Shape;417;p33"/>
          <p:cNvCxnSpPr>
            <a:endCxn id="413" idx="2"/>
          </p:cNvCxnSpPr>
          <p:nvPr/>
        </p:nvCxnSpPr>
        <p:spPr>
          <a:xfrm>
            <a:off x="378937" y="3453233"/>
            <a:ext cx="80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8" name="Google Shape;418;p33"/>
          <p:cNvCxnSpPr>
            <a:stCxn id="411" idx="6"/>
            <a:endCxn id="412" idx="2"/>
          </p:cNvCxnSpPr>
          <p:nvPr/>
        </p:nvCxnSpPr>
        <p:spPr>
          <a:xfrm>
            <a:off x="1626745" y="2685169"/>
            <a:ext cx="402300" cy="4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9" name="Google Shape;419;p33"/>
          <p:cNvSpPr/>
          <p:nvPr/>
        </p:nvSpPr>
        <p:spPr>
          <a:xfrm>
            <a:off x="2903851" y="2529999"/>
            <a:ext cx="443700" cy="4164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94C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2F8D4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>
              <a:solidFill>
                <a:srgbClr val="2F8D46"/>
              </a:solidFill>
            </a:endParaRPr>
          </a:p>
        </p:txBody>
      </p:sp>
      <p:cxnSp>
        <p:nvCxnSpPr>
          <p:cNvPr id="420" name="Google Shape;420;p33"/>
          <p:cNvCxnSpPr>
            <a:stCxn id="412" idx="6"/>
            <a:endCxn id="419" idx="2"/>
          </p:cNvCxnSpPr>
          <p:nvPr/>
        </p:nvCxnSpPr>
        <p:spPr>
          <a:xfrm>
            <a:off x="2472746" y="2726661"/>
            <a:ext cx="4311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1" name="Google Shape;421;p33"/>
          <p:cNvCxnSpPr>
            <a:stCxn id="410" idx="6"/>
            <a:endCxn id="419" idx="0"/>
          </p:cNvCxnSpPr>
          <p:nvPr/>
        </p:nvCxnSpPr>
        <p:spPr>
          <a:xfrm>
            <a:off x="1900238" y="1955469"/>
            <a:ext cx="1225500" cy="57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2" name="Google Shape;422;p33"/>
          <p:cNvSpPr/>
          <p:nvPr/>
        </p:nvSpPr>
        <p:spPr>
          <a:xfrm>
            <a:off x="3660041" y="2536555"/>
            <a:ext cx="443700" cy="416400"/>
          </a:xfrm>
          <a:prstGeom prst="ellipse">
            <a:avLst/>
          </a:prstGeom>
          <a:solidFill>
            <a:srgbClr val="E1FFE7"/>
          </a:solidFill>
          <a:ln w="9525" cap="flat" cmpd="sng">
            <a:solidFill>
              <a:srgbClr val="2F8D4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494C4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38761D"/>
                </a:solidFill>
              </a:rPr>
              <a:t>1</a:t>
            </a:r>
            <a:endParaRPr sz="1050">
              <a:solidFill>
                <a:srgbClr val="38761D"/>
              </a:solidFill>
            </a:endParaRPr>
          </a:p>
        </p:txBody>
      </p:sp>
      <p:cxnSp>
        <p:nvCxnSpPr>
          <p:cNvPr id="423" name="Google Shape;423;p33"/>
          <p:cNvCxnSpPr>
            <a:stCxn id="419" idx="6"/>
            <a:endCxn id="422" idx="2"/>
          </p:cNvCxnSpPr>
          <p:nvPr/>
        </p:nvCxnSpPr>
        <p:spPr>
          <a:xfrm>
            <a:off x="3347551" y="2738199"/>
            <a:ext cx="3126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33"/>
          <p:cNvCxnSpPr>
            <a:stCxn id="413" idx="6"/>
            <a:endCxn id="422" idx="4"/>
          </p:cNvCxnSpPr>
          <p:nvPr/>
        </p:nvCxnSpPr>
        <p:spPr>
          <a:xfrm rot="10800000" flipH="1">
            <a:off x="1882537" y="2952833"/>
            <a:ext cx="1999500" cy="5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5" name="Google Shape;425;p33"/>
          <p:cNvCxnSpPr>
            <a:stCxn id="422" idx="6"/>
          </p:cNvCxnSpPr>
          <p:nvPr/>
        </p:nvCxnSpPr>
        <p:spPr>
          <a:xfrm>
            <a:off x="4103741" y="2744755"/>
            <a:ext cx="616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6" name="Google Shape;426;p33"/>
          <p:cNvSpPr txBox="1"/>
          <p:nvPr/>
        </p:nvSpPr>
        <p:spPr>
          <a:xfrm>
            <a:off x="756180" y="1585420"/>
            <a:ext cx="43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X=2</a:t>
            </a:r>
            <a:endParaRPr/>
          </a:p>
        </p:txBody>
      </p:sp>
      <p:sp>
        <p:nvSpPr>
          <p:cNvPr id="427" name="Google Shape;427;p33"/>
          <p:cNvSpPr txBox="1"/>
          <p:nvPr/>
        </p:nvSpPr>
        <p:spPr>
          <a:xfrm>
            <a:off x="868987" y="2140414"/>
            <a:ext cx="43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X=2</a:t>
            </a:r>
            <a:endParaRPr/>
          </a:p>
        </p:txBody>
      </p:sp>
      <p:sp>
        <p:nvSpPr>
          <p:cNvPr id="428" name="Google Shape;428;p33"/>
          <p:cNvSpPr txBox="1"/>
          <p:nvPr/>
        </p:nvSpPr>
        <p:spPr>
          <a:xfrm>
            <a:off x="561755" y="2792946"/>
            <a:ext cx="43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Y=3</a:t>
            </a:r>
            <a:endParaRPr/>
          </a:p>
        </p:txBody>
      </p:sp>
      <p:sp>
        <p:nvSpPr>
          <p:cNvPr id="429" name="Google Shape;429;p33"/>
          <p:cNvSpPr txBox="1"/>
          <p:nvPr/>
        </p:nvSpPr>
        <p:spPr>
          <a:xfrm>
            <a:off x="311706" y="3184000"/>
            <a:ext cx="439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Y=3</a:t>
            </a:r>
            <a:endParaRPr/>
          </a:p>
        </p:txBody>
      </p:sp>
      <p:sp>
        <p:nvSpPr>
          <p:cNvPr id="430" name="Google Shape;430;p33"/>
          <p:cNvSpPr txBox="1"/>
          <p:nvPr/>
        </p:nvSpPr>
        <p:spPr>
          <a:xfrm>
            <a:off x="2277077" y="2000019"/>
            <a:ext cx="263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31" name="Google Shape;431;p33"/>
          <p:cNvSpPr txBox="1"/>
          <p:nvPr/>
        </p:nvSpPr>
        <p:spPr>
          <a:xfrm>
            <a:off x="1662223" y="2497507"/>
            <a:ext cx="260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32" name="Google Shape;432;p33"/>
          <p:cNvSpPr txBox="1"/>
          <p:nvPr/>
        </p:nvSpPr>
        <p:spPr>
          <a:xfrm>
            <a:off x="2542993" y="2498993"/>
            <a:ext cx="335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433" name="Google Shape;433;p33"/>
          <p:cNvSpPr txBox="1"/>
          <p:nvPr/>
        </p:nvSpPr>
        <p:spPr>
          <a:xfrm>
            <a:off x="3373632" y="2455582"/>
            <a:ext cx="335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sp>
        <p:nvSpPr>
          <p:cNvPr id="434" name="Google Shape;434;p33"/>
          <p:cNvSpPr txBox="1"/>
          <p:nvPr/>
        </p:nvSpPr>
        <p:spPr>
          <a:xfrm>
            <a:off x="2457421" y="3012038"/>
            <a:ext cx="263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435" name="Google Shape;435;p33"/>
          <p:cNvSpPr txBox="1"/>
          <p:nvPr/>
        </p:nvSpPr>
        <p:spPr>
          <a:xfrm>
            <a:off x="4279905" y="2489813"/>
            <a:ext cx="335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/>
          </a:p>
        </p:txBody>
      </p:sp>
      <p:sp>
        <p:nvSpPr>
          <p:cNvPr id="436" name="Google Shape;436;p33"/>
          <p:cNvSpPr txBox="1"/>
          <p:nvPr/>
        </p:nvSpPr>
        <p:spPr>
          <a:xfrm>
            <a:off x="4321634" y="2727338"/>
            <a:ext cx="307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>
                <a:solidFill>
                  <a:srgbClr val="38761D"/>
                </a:solidFill>
              </a:rPr>
              <a:t>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3254367" y="2781438"/>
            <a:ext cx="55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1=1*1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38" name="Google Shape;438;p33"/>
          <p:cNvSpPr txBox="1"/>
          <p:nvPr/>
        </p:nvSpPr>
        <p:spPr>
          <a:xfrm rot="-824278">
            <a:off x="2481094" y="3241595"/>
            <a:ext cx="656892" cy="25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1=1*1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2427234" y="2747501"/>
            <a:ext cx="69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1=1*1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0" name="Google Shape;440;p33"/>
          <p:cNvSpPr txBox="1"/>
          <p:nvPr/>
        </p:nvSpPr>
        <p:spPr>
          <a:xfrm rot="1225970">
            <a:off x="2068180" y="2218747"/>
            <a:ext cx="669418" cy="25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1=1*1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682140" y="1994051"/>
            <a:ext cx="60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4=4*1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1548803" y="2756659"/>
            <a:ext cx="60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3=3*1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3" name="Google Shape;443;p33"/>
          <p:cNvSpPr txBox="1"/>
          <p:nvPr/>
        </p:nvSpPr>
        <p:spPr>
          <a:xfrm rot="2968702">
            <a:off x="514129" y="2365101"/>
            <a:ext cx="608556" cy="2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9=3*3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4" name="Google Shape;444;p33"/>
          <p:cNvSpPr txBox="1"/>
          <p:nvPr/>
        </p:nvSpPr>
        <p:spPr>
          <a:xfrm rot="-2607693">
            <a:off x="755153" y="2998566"/>
            <a:ext cx="608402" cy="25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6=2*3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45" name="Google Shape;445;p33"/>
          <p:cNvSpPr txBox="1"/>
          <p:nvPr/>
        </p:nvSpPr>
        <p:spPr>
          <a:xfrm>
            <a:off x="312804" y="3445483"/>
            <a:ext cx="608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6=6*1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446" name="Google Shape;4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575" y="4024075"/>
            <a:ext cx="961125" cy="23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725" y="4311112"/>
            <a:ext cx="704825" cy="49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325" y="4304489"/>
            <a:ext cx="783126" cy="49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7175" y="3965788"/>
            <a:ext cx="893425" cy="2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645" y="4325201"/>
            <a:ext cx="680470" cy="50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6000" y="4337703"/>
            <a:ext cx="680470" cy="50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31677" y="4016775"/>
            <a:ext cx="1412405" cy="23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04800" y="4052450"/>
            <a:ext cx="1094196" cy="22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4807" y="4343426"/>
            <a:ext cx="659817" cy="4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0888" y="4343426"/>
            <a:ext cx="676312" cy="4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3"/>
          <p:cNvSpPr txBox="1"/>
          <p:nvPr/>
        </p:nvSpPr>
        <p:spPr>
          <a:xfrm>
            <a:off x="7041150" y="1285575"/>
            <a:ext cx="14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مثال</a:t>
            </a:r>
            <a:r>
              <a:rPr lang="en-US" sz="18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 :</a:t>
            </a:r>
            <a:endParaRPr sz="18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57" name="Google Shape;457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60050" y="1278300"/>
            <a:ext cx="38290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3"/>
          <p:cNvSpPr/>
          <p:nvPr/>
        </p:nvSpPr>
        <p:spPr>
          <a:xfrm>
            <a:off x="4921600" y="2009675"/>
            <a:ext cx="3977400" cy="1689600"/>
          </a:xfrm>
          <a:prstGeom prst="roundRect">
            <a:avLst>
              <a:gd name="adj" fmla="val 16667"/>
            </a:avLst>
          </a:prstGeom>
          <a:solidFill>
            <a:srgbClr val="E1FFE7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9" name="Google Shape;459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51994" y="2533623"/>
            <a:ext cx="2278743" cy="4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51994" y="3038966"/>
            <a:ext cx="2278738" cy="47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52000" y="2179225"/>
            <a:ext cx="3549575" cy="284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665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مباحث این جلسه</a:t>
            </a:r>
            <a:endParaRPr sz="36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33495" y="1583225"/>
            <a:ext cx="6932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یادگیری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1" i="0" u="none" strike="noStrike" cap="none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ژرف</a:t>
            </a:r>
            <a:r>
              <a:rPr lang="fa-IR" sz="18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1" i="0" u="none" strike="noStrike" cap="none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(Deep Learning)</a:t>
            </a:r>
            <a:endParaRPr sz="1800" b="1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8" name="Google Shape;1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1378095" y="2155925"/>
            <a:ext cx="6932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شبکه عصبی</a:t>
            </a:r>
            <a:endParaRPr sz="1800" b="1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833495" y="2728625"/>
            <a:ext cx="6932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الگوریتم</a:t>
            </a:r>
            <a:r>
              <a:rPr lang="en-US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گرادیان</a:t>
            </a:r>
            <a:r>
              <a:rPr lang="en-US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کاهشی</a:t>
            </a:r>
            <a:r>
              <a:rPr lang="fa-IR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(Gradient Descent)</a:t>
            </a:r>
            <a:endParaRPr sz="1800" b="1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1378095" y="3301325"/>
            <a:ext cx="6932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الگوریتم</a:t>
            </a:r>
            <a:r>
              <a:rPr lang="fa-IR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Back Propagation</a:t>
            </a:r>
            <a:endParaRPr sz="1800" b="1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4"/>
          <p:cNvSpPr txBox="1">
            <a:spLocks noGrp="1"/>
          </p:cNvSpPr>
          <p:nvPr>
            <p:ph type="title"/>
          </p:nvPr>
        </p:nvSpPr>
        <p:spPr>
          <a:xfrm>
            <a:off x="311700" y="355375"/>
            <a:ext cx="8520600" cy="43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7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Thank You!</a:t>
            </a:r>
            <a:endParaRPr sz="7200"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68" name="Google Shape;46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000" b="1">
                <a:latin typeface="Rubik"/>
                <a:ea typeface="Rubik"/>
                <a:cs typeface="Rubik"/>
                <a:sym typeface="Rubik"/>
              </a:rPr>
              <a:t>مقدمه‌ای بر یادگیری ژرف</a:t>
            </a:r>
            <a:endParaRPr sz="30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2779776" y="1153325"/>
            <a:ext cx="5577274" cy="54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94C4F"/>
              </a:buClr>
              <a:buSzPts val="1800"/>
              <a:buFont typeface="Rubik"/>
              <a:buChar char="●"/>
            </a:pPr>
            <a:r>
              <a:rPr lang="en-US" sz="1800" b="0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مثال‌هایی از پیشرفت و موفقیت‌های یادگیری ژرف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498" y="2170161"/>
            <a:ext cx="3397920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170038"/>
            <a:ext cx="3397924" cy="191158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1785763" y="4293925"/>
            <a:ext cx="143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AlphaFold</a:t>
            </a:r>
            <a:endParaRPr sz="1800" b="1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949760" y="4293925"/>
            <a:ext cx="264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Image Segmentation</a:t>
            </a:r>
            <a:endParaRPr sz="1800" b="1" u="none" strike="noStrike" cap="none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000" b="1">
                <a:latin typeface="Rubik"/>
                <a:ea typeface="Rubik"/>
                <a:cs typeface="Rubik"/>
                <a:sym typeface="Rubik"/>
              </a:rPr>
              <a:t>مقدمه‌ای بر یادگیری ژرف</a:t>
            </a:r>
            <a:endParaRPr sz="30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2779776" y="1153325"/>
            <a:ext cx="557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94C4F"/>
              </a:buClr>
              <a:buSzPts val="1800"/>
              <a:buFont typeface="Rubik"/>
              <a:buChar char="●"/>
            </a:pPr>
            <a:r>
              <a:rPr lang="en-US" sz="1800" b="0" i="0" u="none" strike="noStrike" cap="none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مثال‌هایی از پیشرفت و موفقیت‌های یادگیری ژرف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2899" y="2337775"/>
            <a:ext cx="2673942" cy="15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6274276" y="3929325"/>
            <a:ext cx="105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DALL-E</a:t>
            </a:r>
            <a:endParaRPr sz="18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955800" y="3929313"/>
            <a:ext cx="124992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GPT-4o</a:t>
            </a:r>
            <a:endParaRPr sz="1800" b="1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523" y="2337777"/>
            <a:ext cx="4893201" cy="150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000" b="1">
                <a:latin typeface="Rubik"/>
                <a:ea typeface="Rubik"/>
                <a:cs typeface="Rubik"/>
                <a:sym typeface="Rubik"/>
              </a:rPr>
              <a:t>مقدمه‌ای بر یادگیری ژرف</a:t>
            </a:r>
            <a:endParaRPr sz="30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9437600" y="2066375"/>
            <a:ext cx="645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3784220" y="1625446"/>
            <a:ext cx="4962600" cy="1111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94C4F"/>
              </a:buClr>
              <a:buSzPts val="1600"/>
              <a:buFont typeface="Rubik"/>
              <a:buChar char="●"/>
            </a:pP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چه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زمانی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باید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از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مدل‌های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یادگیری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عمیق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استفاده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کرد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sz="1600" dirty="0"/>
          </a:p>
          <a:p>
            <a:pPr marL="457200" marR="0" lvl="0" indent="-33020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94C4F"/>
              </a:buClr>
              <a:buSzPts val="1600"/>
              <a:buFont typeface="Rubik"/>
              <a:buChar char="●"/>
            </a:pP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مدل‌های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یادگیری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عمیق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چه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معایبی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0" i="0" u="none" strike="noStrike" cap="none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دارند</a:t>
            </a:r>
            <a:r>
              <a:rPr lang="en-US" sz="1600" b="0" i="0" u="none" strike="noStrike" cap="none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؟</a:t>
            </a:r>
            <a:endParaRPr sz="1600" dirty="0"/>
          </a:p>
        </p:txBody>
      </p:sp>
      <p:sp>
        <p:nvSpPr>
          <p:cNvPr id="173" name="Google Shape;17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247" y="1871501"/>
            <a:ext cx="3596973" cy="232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یادگیری عمیق چیست؟</a:t>
            </a:r>
            <a:endParaRPr sz="36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586050" y="1668301"/>
            <a:ext cx="7886400" cy="26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تعریف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: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شبکه‌های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با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تعداد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لایه</a:t>
            </a:r>
            <a:r>
              <a:rPr lang="fa-IR" sz="1800" dirty="0">
                <a:latin typeface="Rubik"/>
                <a:ea typeface="Rubik"/>
                <a:cs typeface="Rubik"/>
                <a:sym typeface="Rubik"/>
              </a:rPr>
              <a:t>‌های بالا</a:t>
            </a:r>
            <a:endParaRPr dirty="0"/>
          </a:p>
          <a:p>
            <a:pPr marL="11430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مفاهیم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شبکه‌ی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به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د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هه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های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قبل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باز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میگردد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چرا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الان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فراگیر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شدند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؟</a:t>
            </a:r>
            <a:endParaRPr dirty="0"/>
          </a:p>
          <a:p>
            <a:pPr marL="457200" lvl="0" indent="-34290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داده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حجیم</a:t>
            </a:r>
            <a:endParaRPr dirty="0"/>
          </a:p>
          <a:p>
            <a:pPr marL="457200" lvl="0" indent="-34290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GPU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و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قابلیت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موازی‌سازی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در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fa-IR" sz="1800" dirty="0">
                <a:latin typeface="Rubik"/>
                <a:ea typeface="Rubik"/>
                <a:cs typeface="Rubik"/>
                <a:sym typeface="Rubik"/>
              </a:rPr>
              <a:t>مقیاس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بالا</a:t>
            </a:r>
            <a:endParaRPr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شبکه عصبی</a:t>
            </a:r>
            <a:endParaRPr sz="36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212544" y="1705131"/>
            <a:ext cx="8259900" cy="28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r" rtl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US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نورون</a:t>
            </a:r>
            <a:endParaRPr b="1">
              <a:solidFill>
                <a:schemeClr val="dk2"/>
              </a:solidFill>
            </a:endParaRPr>
          </a:p>
          <a:p>
            <a:pPr marL="914400" lvl="1" indent="-3302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600"/>
              <a:buFont typeface="Rubik"/>
              <a:buChar char="○"/>
            </a:pPr>
            <a:r>
              <a:rPr lang="en-US" sz="1600" b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دندریت </a:t>
            </a:r>
            <a: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: دریافت اطلاعت یا سیگنال از نورون‌های دیگر (ورودی)</a:t>
            </a:r>
            <a:endParaRPr sz="1600"/>
          </a:p>
          <a:p>
            <a:pPr marL="914400" lvl="1" indent="-3302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600"/>
              <a:buFont typeface="Rubik"/>
              <a:buChar char="○"/>
            </a:pPr>
            <a:r>
              <a:rPr lang="en-US" sz="1600" b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سلول </a:t>
            </a:r>
            <a: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: پردازش اطلاعات در سلول انجام میشود (پردازش)</a:t>
            </a:r>
            <a:endParaRPr sz="1600"/>
          </a:p>
          <a:p>
            <a:pPr marL="914400" lvl="1" indent="-3302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C4F"/>
              </a:buClr>
              <a:buSzPts val="1600"/>
              <a:buFont typeface="Rubik"/>
              <a:buChar char="○"/>
            </a:pPr>
            <a:r>
              <a:rPr lang="en-US" sz="1600" b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اگزون </a:t>
            </a:r>
            <a: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: ارسال اطلاعت و سیگنال خروجی به دندریت‌های</a:t>
            </a:r>
            <a:b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US" sz="16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نورون‌های دیگر  (خروجی)</a:t>
            </a:r>
            <a:endParaRPr sz="1600"/>
          </a:p>
          <a:p>
            <a:pPr marL="0" lvl="0" indent="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21" y="3437007"/>
            <a:ext cx="2032662" cy="117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>
            <a:off x="479052" y="3394105"/>
            <a:ext cx="569102" cy="658623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323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 flipH="1">
            <a:off x="1366086" y="3344180"/>
            <a:ext cx="760934" cy="131903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323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 rot="10800000">
            <a:off x="1928793" y="3672283"/>
            <a:ext cx="1469956" cy="76089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323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11700" y="3271479"/>
            <a:ext cx="721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دندریت</a:t>
            </a:r>
            <a:endParaRPr sz="105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685994" y="3214870"/>
            <a:ext cx="882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سلول</a:t>
            </a:r>
            <a:endParaRPr sz="105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2602930" y="4278823"/>
            <a:ext cx="7608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0" u="none" strike="noStrike" cap="none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اگزون</a:t>
            </a:r>
            <a:endParaRPr sz="105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442050" y="1197450"/>
            <a:ext cx="82599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مغز، پیچیده‌ترین ارگان بدن انسان است. راز پشت این پیچیدگی چیست؟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>
                <a:latin typeface="Rubik"/>
                <a:ea typeface="Rubik"/>
                <a:cs typeface="Rubik"/>
                <a:sym typeface="Rubik"/>
              </a:rPr>
              <a:t>شبکه عصبی مصنوعی</a:t>
            </a:r>
            <a:endParaRPr sz="3600"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1"/>
          </p:nvPr>
        </p:nvSpPr>
        <p:spPr>
          <a:xfrm>
            <a:off x="649627" y="1426725"/>
            <a:ext cx="7844700" cy="28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شبکه‌های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مصنوعی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الهام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گرفته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از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نورون‌های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مغز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انسان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است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494C4F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r" rtl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800"/>
              <a:buNone/>
            </a:pP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هدف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: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یافتن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بهترین</a:t>
            </a:r>
            <a:r>
              <a:rPr lang="en-US" dirty="0">
                <a:solidFill>
                  <a:srgbClr val="494C4F"/>
                </a:solidFill>
                <a:latin typeface="Rubik"/>
                <a:ea typeface="Rubik"/>
                <a:cs typeface="Rubik"/>
                <a:sym typeface="Rubik"/>
              </a:rPr>
              <a:t>     </a:t>
            </a:r>
            <a:endParaRPr dirty="0"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0139" y="2175309"/>
            <a:ext cx="4359018" cy="207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 title="[97,97,97,&quot;https://www.codecogs.com/eqnedit.php?latex=w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459" y="2921042"/>
            <a:ext cx="182400" cy="1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5"/>
              <a:buFont typeface="Calibri"/>
              <a:buNone/>
            </a:pP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شبکه</a:t>
            </a:r>
            <a:r>
              <a:rPr lang="en-US" sz="3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3600" b="1" dirty="0" err="1"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3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fa-IR" sz="3600" b="1" dirty="0">
                <a:latin typeface="Rubik"/>
                <a:ea typeface="Rubik"/>
                <a:cs typeface="Rubik"/>
                <a:sym typeface="Rubik"/>
              </a:rPr>
              <a:t>ژرف</a:t>
            </a:r>
            <a:endParaRPr sz="36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375" y="4503150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780146" y="1415928"/>
            <a:ext cx="7692312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شبکه‌های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fa-IR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ژرف</a:t>
            </a:r>
            <a:r>
              <a:rPr lang="fa-IR" sz="1800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عملا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همان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شبکه‌های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عصبی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هستند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که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تعداد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لایه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و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نورون‌های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آن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افزایش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پیدا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کرده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است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  <a:endParaRPr dirty="0"/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42" y="2142401"/>
            <a:ext cx="4944285" cy="178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471</Words>
  <Application>Microsoft Macintosh PowerPoint</Application>
  <PresentationFormat>On-screen Show (16:9)</PresentationFormat>
  <Paragraphs>156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Rubik</vt:lpstr>
      <vt:lpstr>Proxima Nova</vt:lpstr>
      <vt:lpstr>Calibri</vt:lpstr>
      <vt:lpstr>Spearmint</vt:lpstr>
      <vt:lpstr>مقدمه‌ای بر یادگیری ماشین و ژرف</vt:lpstr>
      <vt:lpstr>مباحث این جلسه</vt:lpstr>
      <vt:lpstr>مقدمه‌ای بر یادگیری ژرف</vt:lpstr>
      <vt:lpstr>مقدمه‌ای بر یادگیری ژرف</vt:lpstr>
      <vt:lpstr>مقدمه‌ای بر یادگیری ژرف</vt:lpstr>
      <vt:lpstr>یادگیری عمیق چیست؟</vt:lpstr>
      <vt:lpstr>شبکه عصبی</vt:lpstr>
      <vt:lpstr>شبکه عصبی مصنوعی</vt:lpstr>
      <vt:lpstr>شبکه عصبی ژرف</vt:lpstr>
      <vt:lpstr>شبکه عصبی ژرف</vt:lpstr>
      <vt:lpstr>شبکه عصبی</vt:lpstr>
      <vt:lpstr>شبکه عصبی</vt:lpstr>
      <vt:lpstr>الگوریتم گرادیان کاهشی</vt:lpstr>
      <vt:lpstr>الگوریتم گرادیان کاهشی</vt:lpstr>
      <vt:lpstr>الگوریتم گرادیان کاهشی</vt:lpstr>
      <vt:lpstr>قاعده زنجیره‌ای مشتق</vt:lpstr>
      <vt:lpstr>Back Propagation</vt:lpstr>
      <vt:lpstr>Back Propagation</vt:lpstr>
      <vt:lpstr>Back Propagation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مقدمه‌ای بر یادگیری ماشین و ژرف</dc:title>
  <cp:lastModifiedBy>Microsoft Office User</cp:lastModifiedBy>
  <cp:revision>11</cp:revision>
  <dcterms:modified xsi:type="dcterms:W3CDTF">2024-07-28T02:49:44Z</dcterms:modified>
</cp:coreProperties>
</file>